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9" r:id="rId6"/>
    <p:sldId id="260" r:id="rId7"/>
    <p:sldId id="268" r:id="rId8"/>
    <p:sldId id="267" r:id="rId9"/>
  </p:sldIdLst>
  <p:sldSz cx="12192000" cy="6858000"/>
  <p:notesSz cx="6858000" cy="9144000"/>
  <p:defaultTextStyle>
    <a:defPPr rtl="0"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Augmentation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Contenu</c:v>
                </c:pt>
                <c:pt idx="2">
                  <c:v>Personnalisation</c:v>
                </c:pt>
                <c:pt idx="3">
                  <c:v>Publicité télévisée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Conserver à l’identique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Contenu</c:v>
                </c:pt>
                <c:pt idx="2">
                  <c:v>Personnalisation</c:v>
                </c:pt>
                <c:pt idx="3">
                  <c:v>Publicité télévisée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Diminution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Contenu</c:v>
                </c:pt>
                <c:pt idx="2">
                  <c:v>Personnalisation</c:v>
                </c:pt>
                <c:pt idx="3">
                  <c:v>Publicité télévisée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Optimisation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fr-CA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fr-CA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Recherche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fr-CA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fr-CA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Planification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fr-CA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fr-CA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fr-CA" noProof="1">
              <a:solidFill>
                <a:schemeClr val="bg1"/>
              </a:solidFill>
            </a:rPr>
            <a:t>Efficacité</a:t>
          </a: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fr-CA" noProof="1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fr-CA" noProof="1"/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fr-CA" noProof="1">
              <a:solidFill>
                <a:schemeClr val="bg1"/>
              </a:solidFill>
            </a:rPr>
            <a:t>Valeur</a:t>
          </a: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fr-CA" noProof="1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fr-CA" noProof="1"/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fr-CA" noProof="1">
              <a:solidFill>
                <a:schemeClr val="bg1"/>
              </a:solidFill>
            </a:rPr>
            <a:t>Dépenses</a:t>
          </a: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fr-CA" noProof="1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fr-CA" noProof="1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noProof="0" dirty="0"/>
            <a:t>Optimisation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noProof="0" dirty="0"/>
            <a:t>Recherche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noProof="0" dirty="0"/>
            <a:t>Planification</a:t>
          </a:r>
        </a:p>
      </dsp:txBody>
      <dsp:txXfrm>
        <a:off x="1256992" y="2721228"/>
        <a:ext cx="3545038" cy="1088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500" kern="1200" noProof="1">
              <a:solidFill>
                <a:schemeClr val="bg1"/>
              </a:solidFill>
            </a:rPr>
            <a:t>Efficacité</a:t>
          </a: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500" kern="1200" noProof="1">
              <a:solidFill>
                <a:schemeClr val="bg1"/>
              </a:solidFill>
            </a:rPr>
            <a:t>Valeur</a:t>
          </a: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500" kern="1200" noProof="1">
              <a:solidFill>
                <a:schemeClr val="bg1"/>
              </a:solidFill>
            </a:rPr>
            <a:t>Dépenses</a:t>
          </a: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e verticale d’icônes à éléments pleins"/>
  <dgm:desc val="Permet de représenter une série d’éléments visuels de haut en bas avec du texte de niveau 1 ou niveau 1 et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6668A0-F58D-414D-AE91-080F13B20938}" type="datetime1">
              <a:rPr lang="fr-CA" smtClean="0"/>
              <a:t>2023-05-04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5" name="Espace réservé de la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646BE-8F4D-433F-8E37-8867BEC0AD1D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4" name="Espace réservé de l’image de la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CA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CA" noProof="0" smtClean="0"/>
              <a:t>‹#›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fr-CA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B980AB-746C-45BA-88C2-AEB09BE6567D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F0A8B-8F95-431E-B747-EAC700012099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47EABE-C646-4463-BD1D-3BE88FD78DE4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FE871D-9D12-4A9F-8391-4599A82FA4E1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CA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CA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728C79-8334-4362-A40F-B13C3AD662B3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60A96E-7419-4DC9-ACC1-457194A0BF5A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DBA650-E13C-46BA-9E81-D7951B6F7C8F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6CB366-30DD-47D9-BAE9-C2CE05E36DDE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36D925-BA7A-4BB4-9E76-575AE5BC3B88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899C-B772-4425-9A25-7323E057CD4F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2EB567-1910-44B6-9583-AA7295650C9F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A09355-6301-4C75-A7C1-066F8B35CC33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968EE5-D8B6-4962-A3CB-3B875D0DC086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9" name="Espace réservé de la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3E2041-39F1-407B-8F27-B1AD4AAB3662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2E2A80-2DE7-458D-A160-E32CE03B4829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0B7DB0-C955-4F94-8EC4-2CC64A3E549C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4FBEF-8C6D-4424-803F-7CDF60EB21CE}" type="datetime1">
              <a:rPr lang="fr-CA" noProof="0" smtClean="0"/>
              <a:t>2023-05-04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CA" noProof="1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CA" noProof="1"/>
              <a:t>Modifiez les styles du texte du masque</a:t>
            </a:r>
          </a:p>
          <a:p>
            <a:pPr lvl="1" rtl="0"/>
            <a:r>
              <a:rPr lang="fr-CA" noProof="1"/>
              <a:t>Deuxième niveau</a:t>
            </a:r>
          </a:p>
          <a:p>
            <a:pPr lvl="2" rtl="0"/>
            <a:r>
              <a:rPr lang="fr-CA" noProof="1"/>
              <a:t>Troisième niveau</a:t>
            </a:r>
          </a:p>
          <a:p>
            <a:pPr lvl="3" rtl="0"/>
            <a:r>
              <a:rPr lang="fr-CA" noProof="1"/>
              <a:t>Quatrième niveau</a:t>
            </a:r>
          </a:p>
          <a:p>
            <a:pPr lvl="4" rtl="0"/>
            <a:r>
              <a:rPr lang="fr-CA" noProof="1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60B728C0-8DF7-4BDD-B8CD-12FF7C2A3ABA}" type="datetime1">
              <a:rPr lang="fr-CA" noProof="1" smtClean="0"/>
              <a:t>2023-05-04</a:t>
            </a:fld>
            <a:endParaRPr lang="fr-CA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CA" noProof="1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CA" noProof="1" dirty="0" smtClean="0"/>
              <a:t>‹#›</a:t>
            </a:fld>
            <a:endParaRPr lang="fr-CA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CA"/>
              <a:t>CONCEPTION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CA"/>
              <a:t>Lorem ipsum dolor sit amet, consectetuer adipiscing elit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Stratégie marketing</a:t>
            </a:r>
          </a:p>
        </p:txBody>
      </p:sp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ce réservé du contenu 3" descr="Graphiqu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301163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fr-CA" sz="3200" noProof="1"/>
              <a:t>Les Réseaux sociaux</a:t>
            </a:r>
            <a:br>
              <a:rPr lang="fr-CA" sz="3200" noProof="1"/>
            </a:br>
            <a:r>
              <a:rPr lang="fr-CA" sz="3200" noProof="1"/>
              <a:t>&amp; le Contenu sont priorités</a:t>
            </a:r>
          </a:p>
        </p:txBody>
      </p:sp>
      <p:graphicFrame>
        <p:nvGraphicFramePr>
          <p:cNvPr id="6" name="Espace réservé du contenu 5" descr="Graphique à barres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811289"/>
              </p:ext>
            </p:extLst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874" y="1450259"/>
            <a:ext cx="4344394" cy="144215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rtl="0"/>
            <a:r>
              <a:rPr lang="fr-CA" sz="3300" noProof="1"/>
              <a:t>Pyramide Mesures Marketing Numérique</a:t>
            </a:r>
          </a:p>
        </p:txBody>
      </p:sp>
      <p:pic>
        <p:nvPicPr>
          <p:cNvPr id="16" name="Espace réservé du contenu 7" descr="image abstrait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Diagramme 13" descr="Diagramme à secteurs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2438051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Merci!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xyz@example.com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0_TF78884036_Win32" id="{FC2CB217-D03D-4EAB-BD54-E525105B02BC}" vid="{81B70BC6-BA83-4851-BA7D-AC9EB9CB1BC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3</TotalTime>
  <Words>44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Ion</vt:lpstr>
      <vt:lpstr>CONCEPTION NUMÉRIQUE</vt:lpstr>
      <vt:lpstr>Stratégie marketing</vt:lpstr>
      <vt:lpstr>Les Réseaux sociaux &amp; le Contenu sont priorités</vt:lpstr>
      <vt:lpstr>Pyramide Mesures Marketing Numérique</vt:lpstr>
      <vt:lpstr>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NUMÉRIQUE</dc:title>
  <dc:creator>Carl Trepanier</dc:creator>
  <cp:lastModifiedBy>Carl Trepanier</cp:lastModifiedBy>
  <cp:revision>1</cp:revision>
  <dcterms:created xsi:type="dcterms:W3CDTF">2023-05-05T01:09:58Z</dcterms:created>
  <dcterms:modified xsi:type="dcterms:W3CDTF">2023-05-05T01:13:30Z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